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6858000" cy="9906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9014" autoAdjust="0"/>
  </p:normalViewPr>
  <p:slideViewPr>
    <p:cSldViewPr>
      <p:cViewPr varScale="1">
        <p:scale>
          <a:sx n="77" d="100"/>
          <a:sy n="77" d="100"/>
        </p:scale>
        <p:origin x="792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9199" y="0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/>
          <a:lstStyle>
            <a:lvl1pPr algn="r">
              <a:defRPr sz="1300"/>
            </a:lvl1pPr>
          </a:lstStyle>
          <a:p>
            <a:fld id="{2CED5F34-D99A-4713-BE33-B23BE601F3E2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7650" y="504825"/>
            <a:ext cx="175101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6" rIns="94851" bIns="474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9"/>
            <a:ext cx="7893050" cy="3031093"/>
          </a:xfrm>
          <a:prstGeom prst="rect">
            <a:avLst/>
          </a:prstGeom>
        </p:spPr>
        <p:txBody>
          <a:bodyPr vert="horz" lIns="94851" tIns="47426" rIns="94851" bIns="474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9199" y="6397416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 anchor="b"/>
          <a:lstStyle>
            <a:lvl1pPr algn="r">
              <a:defRPr sz="1300"/>
            </a:lvl1pPr>
          </a:lstStyle>
          <a:p>
            <a:fld id="{3DAE09B4-B6E6-407E-94BC-7780F215E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94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16DC-0D39-4669-A2D4-B2220304E5CA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0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DAB8-A1DC-45B1-8361-8DAE4B23A7F1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97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B626-1CEE-4B31-9FE1-ED4F9CAAE8DF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86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C349-54F2-4816-8C10-BF8ACDA0BEBA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22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20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A1F-C9B3-4E33-B079-0E0E0391F88B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31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B6B3-4184-4391-987C-5EDA54429D30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74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505F-F55D-4A6F-B987-C111ECFB06CE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4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7A999-E2DE-4426-89C7-C32255C285B4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74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1781-4010-4DF0-8DC4-54C29214DAE5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50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0C3C-6019-4927-BE90-6B28DE761ADC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0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7AF-F3E2-4140-A53A-6A0F0C128E69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56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FD011-3207-4C5E-B562-E520FCE0EB3C}" type="datetime1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9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633039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90" indent="-23739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0E3F77-87D6-356A-F25A-D246CA0F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900" dirty="0"/>
              <a:t>5</a:t>
            </a:r>
            <a:endParaRPr kumimoji="1" lang="ja-JP" altLang="en-US" sz="900" dirty="0"/>
          </a:p>
        </p:txBody>
      </p:sp>
      <p:sp>
        <p:nvSpPr>
          <p:cNvPr id="25" name="下矢印 15">
            <a:extLst>
              <a:ext uri="{FF2B5EF4-FFF2-40B4-BE49-F238E27FC236}">
                <a16:creationId xmlns:a16="http://schemas.microsoft.com/office/drawing/2014/main" id="{D7E012BB-F381-3D97-1B24-E2D1E7728806}"/>
              </a:ext>
            </a:extLst>
          </p:cNvPr>
          <p:cNvSpPr/>
          <p:nvPr/>
        </p:nvSpPr>
        <p:spPr>
          <a:xfrm>
            <a:off x="4917599" y="3520166"/>
            <a:ext cx="278302" cy="4366283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28" name="下矢印 15">
            <a:extLst>
              <a:ext uri="{FF2B5EF4-FFF2-40B4-BE49-F238E27FC236}">
                <a16:creationId xmlns:a16="http://schemas.microsoft.com/office/drawing/2014/main" id="{D8CA5D8C-7073-B9CF-EAD5-5B043C21820B}"/>
              </a:ext>
            </a:extLst>
          </p:cNvPr>
          <p:cNvSpPr/>
          <p:nvPr/>
        </p:nvSpPr>
        <p:spPr>
          <a:xfrm>
            <a:off x="3126765" y="3493961"/>
            <a:ext cx="241666" cy="4392488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29" name="下矢印 19">
            <a:extLst>
              <a:ext uri="{FF2B5EF4-FFF2-40B4-BE49-F238E27FC236}">
                <a16:creationId xmlns:a16="http://schemas.microsoft.com/office/drawing/2014/main" id="{1CB300CD-2721-9ED0-932B-3E7160375CD7}"/>
              </a:ext>
            </a:extLst>
          </p:cNvPr>
          <p:cNvSpPr/>
          <p:nvPr/>
        </p:nvSpPr>
        <p:spPr>
          <a:xfrm>
            <a:off x="3423166" y="4660182"/>
            <a:ext cx="272472" cy="3226267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30" name="下矢印 19">
            <a:extLst>
              <a:ext uri="{FF2B5EF4-FFF2-40B4-BE49-F238E27FC236}">
                <a16:creationId xmlns:a16="http://schemas.microsoft.com/office/drawing/2014/main" id="{5737462A-214A-006E-CBE8-B3ABF95A5779}"/>
              </a:ext>
            </a:extLst>
          </p:cNvPr>
          <p:cNvSpPr/>
          <p:nvPr/>
        </p:nvSpPr>
        <p:spPr>
          <a:xfrm>
            <a:off x="1778817" y="3555157"/>
            <a:ext cx="237868" cy="981907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C1A7F39-F876-895E-F30B-D5EB775C1E13}"/>
              </a:ext>
            </a:extLst>
          </p:cNvPr>
          <p:cNvSpPr txBox="1"/>
          <p:nvPr/>
        </p:nvSpPr>
        <p:spPr>
          <a:xfrm>
            <a:off x="1080239" y="1424608"/>
            <a:ext cx="18447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尿蛋白・尿潜血陽性者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8004063-EE2F-BD42-57B0-C45F3FA41F06}"/>
              </a:ext>
            </a:extLst>
          </p:cNvPr>
          <p:cNvSpPr txBox="1"/>
          <p:nvPr/>
        </p:nvSpPr>
        <p:spPr>
          <a:xfrm>
            <a:off x="5004582" y="1424608"/>
            <a:ext cx="10087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尿糖陽性者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518DB53-D7F0-426F-A086-1F8BF75B7A16}"/>
              </a:ext>
            </a:extLst>
          </p:cNvPr>
          <p:cNvSpPr txBox="1"/>
          <p:nvPr/>
        </p:nvSpPr>
        <p:spPr>
          <a:xfrm>
            <a:off x="2924944" y="1424608"/>
            <a:ext cx="1837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尿蛋白・尿潜血陽性者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" panose="02020400000000000000" pitchFamily="17" charset="-128"/>
              <a:ea typeface="UD デジタル 教科書体 N" panose="02020400000000000000" pitchFamily="17" charset="-128"/>
              <a:cs typeface="Times New Roman" panose="02020603050405020304" pitchFamily="18" charset="0"/>
            </a:endParaRPr>
          </a:p>
          <a:p>
            <a:pPr algn="ctr"/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の緊急受診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66" name="下矢印 19">
            <a:extLst>
              <a:ext uri="{FF2B5EF4-FFF2-40B4-BE49-F238E27FC236}">
                <a16:creationId xmlns:a16="http://schemas.microsoft.com/office/drawing/2014/main" id="{2EE18A06-2772-461B-2BDD-EE17AEA4AEDA}"/>
              </a:ext>
            </a:extLst>
          </p:cNvPr>
          <p:cNvSpPr/>
          <p:nvPr/>
        </p:nvSpPr>
        <p:spPr>
          <a:xfrm>
            <a:off x="3747699" y="6062074"/>
            <a:ext cx="257364" cy="1824375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0FC20AA8-7A1B-DB5E-64F8-F83AD9DAC3FC}"/>
              </a:ext>
            </a:extLst>
          </p:cNvPr>
          <p:cNvSpPr/>
          <p:nvPr/>
        </p:nvSpPr>
        <p:spPr>
          <a:xfrm>
            <a:off x="1534342" y="1903595"/>
            <a:ext cx="1270091" cy="1432796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【</a:t>
            </a:r>
            <a:r>
              <a:rPr lang="ja-JP" altLang="en-US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陽性基準</a:t>
            </a:r>
            <a:r>
              <a:rPr lang="en-US" altLang="ja-JP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】</a:t>
            </a:r>
          </a:p>
          <a:p>
            <a:pPr algn="ctr"/>
            <a:endParaRPr lang="en-US" altLang="ja-JP" sz="105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pPr algn="ctr"/>
            <a:r>
              <a:rPr lang="ja-JP" altLang="en-US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尿蛋白（＋）</a:t>
            </a:r>
            <a:endParaRPr lang="en-US" altLang="ja-JP" sz="105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pPr algn="ctr"/>
            <a:r>
              <a:rPr lang="ja-JP" altLang="en-US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尿潜血（＋）</a:t>
            </a:r>
            <a:endParaRPr lang="en-US" altLang="ja-JP" sz="105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pPr algn="ctr"/>
            <a:endParaRPr lang="en-US" altLang="ja-JP" sz="105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pPr algn="ctr"/>
            <a:r>
              <a:rPr lang="ja-JP" altLang="en-US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いずれか、あるいは両方で陽性</a:t>
            </a:r>
            <a:endParaRPr lang="en-US" altLang="ja-JP" sz="105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9FB50863-84F4-FDD5-F96D-5B861CDA9624}"/>
              </a:ext>
            </a:extLst>
          </p:cNvPr>
          <p:cNvSpPr/>
          <p:nvPr/>
        </p:nvSpPr>
        <p:spPr>
          <a:xfrm>
            <a:off x="2924944" y="1903595"/>
            <a:ext cx="1837720" cy="1432796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【</a:t>
            </a:r>
            <a:r>
              <a:rPr lang="ja-JP" altLang="en-US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緊急受診の基準</a:t>
            </a:r>
            <a:r>
              <a:rPr lang="en-US" altLang="ja-JP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】</a:t>
            </a:r>
          </a:p>
          <a:p>
            <a:pPr algn="ctr"/>
            <a:endParaRPr lang="en-US" altLang="ja-JP" sz="10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pPr algn="ctr"/>
            <a:r>
              <a:rPr lang="ja-JP" altLang="en-US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①～③のいずれかが</a:t>
            </a:r>
            <a:endParaRPr lang="en-US" altLang="ja-JP" sz="10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pPr algn="ctr"/>
            <a:r>
              <a:rPr lang="ja-JP" altLang="en-US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該当する</a:t>
            </a:r>
            <a:endParaRPr lang="en-US" altLang="ja-JP" sz="10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pPr algn="ctr"/>
            <a:endParaRPr lang="en-US" altLang="ja-JP" sz="10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r>
              <a:rPr lang="ja-JP" altLang="en-US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①　尿蛋白単独で</a:t>
            </a:r>
            <a:r>
              <a:rPr lang="en-US" altLang="ja-JP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3</a:t>
            </a:r>
            <a:r>
              <a:rPr lang="ja-JP" altLang="en-US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＋以上</a:t>
            </a:r>
            <a:endParaRPr lang="en-US" altLang="ja-JP" sz="10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r>
              <a:rPr lang="ja-JP" altLang="en-US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②　肉眼的血尿</a:t>
            </a:r>
            <a:endParaRPr lang="en-US" altLang="ja-JP" sz="10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r>
              <a:rPr lang="ja-JP" altLang="en-US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③　蛋白尿＋尿潜血で、</a:t>
            </a:r>
            <a:endParaRPr lang="en-US" altLang="ja-JP" sz="10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r>
              <a:rPr lang="ja-JP" altLang="en-US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　　どちらかが</a:t>
            </a:r>
            <a:r>
              <a:rPr lang="en-US" altLang="ja-JP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3</a:t>
            </a:r>
            <a:r>
              <a:rPr lang="ja-JP" altLang="en-US" sz="10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＋以上</a:t>
            </a:r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27852D14-90FF-631B-CAC6-A8406424522D}"/>
              </a:ext>
            </a:extLst>
          </p:cNvPr>
          <p:cNvSpPr/>
          <p:nvPr/>
        </p:nvSpPr>
        <p:spPr>
          <a:xfrm>
            <a:off x="4882657" y="1903595"/>
            <a:ext cx="1172463" cy="701357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【</a:t>
            </a:r>
            <a:r>
              <a:rPr lang="ja-JP" altLang="en-US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陽性基準</a:t>
            </a:r>
            <a:r>
              <a:rPr lang="en-US" altLang="ja-JP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】</a:t>
            </a:r>
          </a:p>
          <a:p>
            <a:pPr algn="ctr"/>
            <a:endParaRPr lang="en-US" altLang="ja-JP" sz="105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  <a:p>
            <a:pPr algn="ctr"/>
            <a:r>
              <a:rPr lang="ja-JP" altLang="en-US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尿糖が</a:t>
            </a:r>
            <a:r>
              <a:rPr lang="en-US" altLang="ja-JP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±</a:t>
            </a:r>
            <a:r>
              <a:rPr lang="ja-JP" altLang="en-US" sz="105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以上</a:t>
            </a:r>
            <a:endParaRPr lang="en-US" altLang="ja-JP" sz="105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74" name="下矢印 19">
            <a:extLst>
              <a:ext uri="{FF2B5EF4-FFF2-40B4-BE49-F238E27FC236}">
                <a16:creationId xmlns:a16="http://schemas.microsoft.com/office/drawing/2014/main" id="{8D6D2A59-84DA-4D48-8BB4-62E37F0D7CFA}"/>
              </a:ext>
            </a:extLst>
          </p:cNvPr>
          <p:cNvSpPr/>
          <p:nvPr/>
        </p:nvSpPr>
        <p:spPr>
          <a:xfrm>
            <a:off x="1779871" y="4696640"/>
            <a:ext cx="235761" cy="969980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77" name="下矢印 19">
            <a:extLst>
              <a:ext uri="{FF2B5EF4-FFF2-40B4-BE49-F238E27FC236}">
                <a16:creationId xmlns:a16="http://schemas.microsoft.com/office/drawing/2014/main" id="{6FF4D141-736F-D2EF-1C7A-6ADFF67FCA04}"/>
              </a:ext>
            </a:extLst>
          </p:cNvPr>
          <p:cNvSpPr/>
          <p:nvPr/>
        </p:nvSpPr>
        <p:spPr>
          <a:xfrm>
            <a:off x="5280574" y="4689000"/>
            <a:ext cx="257170" cy="3197449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78" name="下矢印 19">
            <a:extLst>
              <a:ext uri="{FF2B5EF4-FFF2-40B4-BE49-F238E27FC236}">
                <a16:creationId xmlns:a16="http://schemas.microsoft.com/office/drawing/2014/main" id="{4A6EF841-68A0-4D90-43D0-1A0B1F4152CF}"/>
              </a:ext>
            </a:extLst>
          </p:cNvPr>
          <p:cNvSpPr/>
          <p:nvPr/>
        </p:nvSpPr>
        <p:spPr>
          <a:xfrm>
            <a:off x="1779517" y="6150689"/>
            <a:ext cx="236469" cy="638015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79" name="下矢印 19">
            <a:extLst>
              <a:ext uri="{FF2B5EF4-FFF2-40B4-BE49-F238E27FC236}">
                <a16:creationId xmlns:a16="http://schemas.microsoft.com/office/drawing/2014/main" id="{7DA69703-1C54-862C-B9CA-01D23FEF7188}"/>
              </a:ext>
            </a:extLst>
          </p:cNvPr>
          <p:cNvSpPr/>
          <p:nvPr/>
        </p:nvSpPr>
        <p:spPr>
          <a:xfrm>
            <a:off x="1784283" y="7013817"/>
            <a:ext cx="226937" cy="872632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22B760A8-611A-879B-D242-44EDC70202DF}"/>
              </a:ext>
            </a:extLst>
          </p:cNvPr>
          <p:cNvSpPr txBox="1"/>
          <p:nvPr/>
        </p:nvSpPr>
        <p:spPr>
          <a:xfrm>
            <a:off x="501362" y="491798"/>
            <a:ext cx="58326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学校検尿の検査の異常結果による全体的な流れ図</a:t>
            </a:r>
          </a:p>
        </p:txBody>
      </p:sp>
      <p:sp>
        <p:nvSpPr>
          <p:cNvPr id="33" name="下矢印 19">
            <a:extLst>
              <a:ext uri="{FF2B5EF4-FFF2-40B4-BE49-F238E27FC236}">
                <a16:creationId xmlns:a16="http://schemas.microsoft.com/office/drawing/2014/main" id="{5737462A-214A-006E-CBE8-B3ABF95A5779}"/>
              </a:ext>
            </a:extLst>
          </p:cNvPr>
          <p:cNvSpPr/>
          <p:nvPr/>
        </p:nvSpPr>
        <p:spPr>
          <a:xfrm>
            <a:off x="3443848" y="3582044"/>
            <a:ext cx="231109" cy="981907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34" name="下矢印 19">
            <a:extLst>
              <a:ext uri="{FF2B5EF4-FFF2-40B4-BE49-F238E27FC236}">
                <a16:creationId xmlns:a16="http://schemas.microsoft.com/office/drawing/2014/main" id="{8D6D2A59-84DA-4D48-8BB4-62E37F0D7CFA}"/>
              </a:ext>
            </a:extLst>
          </p:cNvPr>
          <p:cNvSpPr/>
          <p:nvPr/>
        </p:nvSpPr>
        <p:spPr>
          <a:xfrm>
            <a:off x="3758501" y="4681957"/>
            <a:ext cx="235761" cy="969980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35" name="下矢印 19">
            <a:extLst>
              <a:ext uri="{FF2B5EF4-FFF2-40B4-BE49-F238E27FC236}">
                <a16:creationId xmlns:a16="http://schemas.microsoft.com/office/drawing/2014/main" id="{5737462A-214A-006E-CBE8-B3ABF95A5779}"/>
              </a:ext>
            </a:extLst>
          </p:cNvPr>
          <p:cNvSpPr/>
          <p:nvPr/>
        </p:nvSpPr>
        <p:spPr>
          <a:xfrm>
            <a:off x="5276055" y="3567620"/>
            <a:ext cx="237868" cy="981907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1539063-834D-4C33-B666-65EB7EA7FFD1}"/>
              </a:ext>
            </a:extLst>
          </p:cNvPr>
          <p:cNvSpPr txBox="1"/>
          <p:nvPr/>
        </p:nvSpPr>
        <p:spPr>
          <a:xfrm>
            <a:off x="836713" y="8703722"/>
            <a:ext cx="55895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注１）</a:t>
            </a: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一次検尿で尿糖陰性の一方で、蛋白尿あるいは尿潜血が陽性のため二次検尿となり、</a:t>
            </a:r>
            <a:endParaRPr lang="en-US" altLang="ja-JP" sz="105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二次検尿で初めて尿糖陽性となる場合があります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3AD33B2-D1EC-7B6C-A483-7BFA7473C04B}"/>
              </a:ext>
            </a:extLst>
          </p:cNvPr>
          <p:cNvSpPr/>
          <p:nvPr/>
        </p:nvSpPr>
        <p:spPr>
          <a:xfrm>
            <a:off x="330086" y="4565797"/>
            <a:ext cx="936104" cy="304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sz="1200" dirty="0"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二次検尿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FB51FE3-E2BD-C99C-E7F3-8E9469BA030D}"/>
              </a:ext>
            </a:extLst>
          </p:cNvPr>
          <p:cNvSpPr/>
          <p:nvPr/>
        </p:nvSpPr>
        <p:spPr>
          <a:xfrm>
            <a:off x="3417686" y="4565797"/>
            <a:ext cx="1082218" cy="28575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学校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31C8D92-2B4A-65DD-832B-0392EF156DAD}"/>
              </a:ext>
            </a:extLst>
          </p:cNvPr>
          <p:cNvSpPr/>
          <p:nvPr/>
        </p:nvSpPr>
        <p:spPr>
          <a:xfrm>
            <a:off x="5195903" y="4565797"/>
            <a:ext cx="984567" cy="28575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学校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23DE610-97DE-CCB2-F52F-ED2CDAA037E0}"/>
              </a:ext>
            </a:extLst>
          </p:cNvPr>
          <p:cNvSpPr/>
          <p:nvPr/>
        </p:nvSpPr>
        <p:spPr>
          <a:xfrm>
            <a:off x="1534343" y="4565797"/>
            <a:ext cx="1270091" cy="28575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学校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FEEE6E-FA6D-4D9C-A45B-A48D501073C3}"/>
              </a:ext>
            </a:extLst>
          </p:cNvPr>
          <p:cNvSpPr txBox="1"/>
          <p:nvPr/>
        </p:nvSpPr>
        <p:spPr>
          <a:xfrm>
            <a:off x="5768803" y="4339044"/>
            <a:ext cx="6363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注１）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14B610A-D583-0BD6-1394-8B657925E1C0}"/>
              </a:ext>
            </a:extLst>
          </p:cNvPr>
          <p:cNvSpPr/>
          <p:nvPr/>
        </p:nvSpPr>
        <p:spPr>
          <a:xfrm>
            <a:off x="330086" y="5673080"/>
            <a:ext cx="936105" cy="3048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sz="1200" dirty="0"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三次検診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862EB9B-BC51-5D43-6B3A-251E854A1C0D}"/>
              </a:ext>
            </a:extLst>
          </p:cNvPr>
          <p:cNvSpPr/>
          <p:nvPr/>
        </p:nvSpPr>
        <p:spPr>
          <a:xfrm>
            <a:off x="1534342" y="5673080"/>
            <a:ext cx="1270091" cy="51920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sz="1200" dirty="0"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（協力）</a:t>
            </a:r>
            <a:endParaRPr lang="en-US" altLang="ja-JP" sz="1200" dirty="0">
              <a:effectLst/>
              <a:latin typeface="UD デジタル 教科書体 N" panose="02020400000000000000" pitchFamily="17" charset="-128"/>
              <a:ea typeface="UD デジタル 教科書体 N" panose="02020400000000000000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200" dirty="0"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医療機関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B4614092-B2ED-D287-B29D-16CA9B55E787}"/>
              </a:ext>
            </a:extLst>
          </p:cNvPr>
          <p:cNvSpPr/>
          <p:nvPr/>
        </p:nvSpPr>
        <p:spPr>
          <a:xfrm>
            <a:off x="3705973" y="5673080"/>
            <a:ext cx="793929" cy="51920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sz="1200" dirty="0"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（協力）</a:t>
            </a:r>
            <a:endParaRPr lang="en-US" altLang="ja-JP" sz="1200" dirty="0">
              <a:effectLst/>
              <a:latin typeface="UD デジタル 教科書体 N" panose="02020400000000000000" pitchFamily="17" charset="-128"/>
              <a:ea typeface="UD デジタル 教科書体 N" panose="02020400000000000000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200" dirty="0"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医療機関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D1509C43-7A05-6AE1-1EA7-A3AB82FD6D3E}"/>
              </a:ext>
            </a:extLst>
          </p:cNvPr>
          <p:cNvSpPr txBox="1"/>
          <p:nvPr/>
        </p:nvSpPr>
        <p:spPr>
          <a:xfrm>
            <a:off x="332109" y="6804732"/>
            <a:ext cx="2480370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 </a:t>
            </a:r>
            <a:r>
              <a:rPr lang="zh-CN" altLang="en-US" sz="1200" dirty="0"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学校検尿委員会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0ED0687-AA87-22D8-D29B-E65DD9FD1D76}"/>
              </a:ext>
            </a:extLst>
          </p:cNvPr>
          <p:cNvSpPr/>
          <p:nvPr/>
        </p:nvSpPr>
        <p:spPr>
          <a:xfrm>
            <a:off x="330087" y="7905328"/>
            <a:ext cx="936104" cy="3048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sz="1200" dirty="0"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四次精密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7593517-FD60-B5D1-03B4-5C2A7BCBFE4D}"/>
              </a:ext>
            </a:extLst>
          </p:cNvPr>
          <p:cNvSpPr/>
          <p:nvPr/>
        </p:nvSpPr>
        <p:spPr>
          <a:xfrm>
            <a:off x="1534342" y="7905328"/>
            <a:ext cx="4646128" cy="314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第　四　次　精　密　検　診　医　療　機　関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C33D295-78D2-23CC-0409-2F94DD611238}"/>
              </a:ext>
            </a:extLst>
          </p:cNvPr>
          <p:cNvSpPr/>
          <p:nvPr/>
        </p:nvSpPr>
        <p:spPr>
          <a:xfrm>
            <a:off x="330087" y="3474402"/>
            <a:ext cx="936104" cy="285751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sz="1200" dirty="0">
                <a:effectLst/>
                <a:latin typeface="UD デジタル 教科書体 N" panose="02020400000000000000" pitchFamily="17" charset="-128"/>
                <a:ea typeface="UD デジタル 教科書体 N" panose="02020400000000000000" pitchFamily="17" charset="-128"/>
                <a:cs typeface="Times New Roman" panose="02020603050405020304" pitchFamily="18" charset="0"/>
              </a:rPr>
              <a:t>一次検尿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106C192-0339-53AC-2553-356E1978F62B}"/>
              </a:ext>
            </a:extLst>
          </p:cNvPr>
          <p:cNvSpPr/>
          <p:nvPr/>
        </p:nvSpPr>
        <p:spPr>
          <a:xfrm>
            <a:off x="3109253" y="3474402"/>
            <a:ext cx="1390650" cy="28575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学校</a:t>
            </a:r>
            <a:endParaRPr lang="ja-JP" altLang="en-US" sz="1200" dirty="0">
              <a:latin typeface="UD デジタル 教科書体 N" panose="02020400000000000000" pitchFamily="17" charset="-128"/>
              <a:ea typeface="UD デジタル 教科書体 N" panose="02020400000000000000" pitchFamily="17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BF170BD-39C2-DA6C-ECAF-13AE62F08D4D}"/>
              </a:ext>
            </a:extLst>
          </p:cNvPr>
          <p:cNvSpPr/>
          <p:nvPr/>
        </p:nvSpPr>
        <p:spPr>
          <a:xfrm>
            <a:off x="4837445" y="3474402"/>
            <a:ext cx="1343025" cy="28575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学校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7D9A6C4-7205-3FE9-ED2E-4C299B3131FA}"/>
              </a:ext>
            </a:extLst>
          </p:cNvPr>
          <p:cNvSpPr/>
          <p:nvPr/>
        </p:nvSpPr>
        <p:spPr>
          <a:xfrm>
            <a:off x="1534343" y="3474402"/>
            <a:ext cx="1270091" cy="28575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atin typeface="UD デジタル 教科書体 N" panose="02020400000000000000" pitchFamily="17" charset="-128"/>
                <a:ea typeface="UD デジタル 教科書体 N" panose="02020400000000000000" pitchFamily="17" charset="-128"/>
              </a:rPr>
              <a:t>学校</a:t>
            </a:r>
          </a:p>
        </p:txBody>
      </p:sp>
    </p:spTree>
    <p:extLst>
      <p:ext uri="{BB962C8B-B14F-4D97-AF65-F5344CB8AC3E}">
        <p14:creationId xmlns:p14="http://schemas.microsoft.com/office/powerpoint/2010/main" val="2048285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184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</vt:lpstr>
      <vt:lpstr>UD デジタル 教科書体 NP-R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cishi</cp:lastModifiedBy>
  <cp:revision>9</cp:revision>
  <dcterms:modified xsi:type="dcterms:W3CDTF">2025-03-18T07:00:19Z</dcterms:modified>
</cp:coreProperties>
</file>